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4"/>
  </p:notesMasterIdLst>
  <p:sldIdLst>
    <p:sldId id="256" r:id="rId2"/>
    <p:sldId id="312" r:id="rId3"/>
    <p:sldId id="257" r:id="rId4"/>
    <p:sldId id="308" r:id="rId5"/>
    <p:sldId id="307" r:id="rId6"/>
    <p:sldId id="301" r:id="rId7"/>
    <p:sldId id="304" r:id="rId8"/>
    <p:sldId id="309" r:id="rId9"/>
    <p:sldId id="310" r:id="rId10"/>
    <p:sldId id="305" r:id="rId11"/>
    <p:sldId id="311" r:id="rId12"/>
    <p:sldId id="306" r:id="rId13"/>
  </p:sldIdLst>
  <p:sldSz cx="9144000" cy="5143500" type="screen16x9"/>
  <p:notesSz cx="6858000" cy="9144000"/>
  <p:embeddedFontLst>
    <p:embeddedFont>
      <p:font typeface="Palanquin Dark" panose="020B0604020202020204" charset="0"/>
      <p:regular r:id="rId15"/>
      <p:bold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lack" panose="00000A00000000000000" pitchFamily="2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F2FF"/>
    <a:srgbClr val="85A9CD"/>
    <a:srgbClr val="ADC5DD"/>
    <a:srgbClr val="D55B35"/>
    <a:srgbClr val="EF9785"/>
    <a:srgbClr val="000000"/>
    <a:srgbClr val="CEDCEA"/>
    <a:srgbClr val="BED1E4"/>
    <a:srgbClr val="F3B4A7"/>
    <a:srgbClr val="EC8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2067F3-4D94-4A53-9E0B-564CB1EF270B}">
  <a:tblStyle styleId="{182067F3-4D94-4A53-9E0B-564CB1EF27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1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405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1470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7222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120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072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2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41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393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25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37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FA4BD1DE-8488-18BB-11D0-93953293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48" y="1233476"/>
            <a:ext cx="4741766" cy="392809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02E0CE2-A80F-74C2-48F5-F256F2D963E0}"/>
              </a:ext>
            </a:extLst>
          </p:cNvPr>
          <p:cNvSpPr/>
          <p:nvPr/>
        </p:nvSpPr>
        <p:spPr>
          <a:xfrm>
            <a:off x="541019" y="2943861"/>
            <a:ext cx="65979" cy="1535430"/>
          </a:xfrm>
          <a:prstGeom prst="rect">
            <a:avLst/>
          </a:prstGeom>
          <a:solidFill>
            <a:srgbClr val="D55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CCECFF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6"/>
          <p:cNvSpPr/>
          <p:nvPr/>
        </p:nvSpPr>
        <p:spPr>
          <a:xfrm>
            <a:off x="606999" y="2018131"/>
            <a:ext cx="3241101" cy="138328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0" y="43932"/>
            <a:ext cx="9144000" cy="471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Poppins"/>
                <a:ea typeface="Poppins"/>
                <a:cs typeface="Poppins"/>
                <a:sym typeface="Poppins"/>
              </a:rPr>
              <a:t>BSc in Informatics and Multimedia Engineering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223;p26">
            <a:extLst>
              <a:ext uri="{FF2B5EF4-FFF2-40B4-BE49-F238E27FC236}">
                <a16:creationId xmlns:a16="http://schemas.microsoft.com/office/drawing/2014/main" id="{F25D93E9-672C-4EB6-8B45-671AF2D55A0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22607" y="935077"/>
            <a:ext cx="4498975" cy="1136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Poppins Black"/>
              </a:rPr>
              <a:t>Development of</a:t>
            </a:r>
            <a:br>
              <a:rPr lang="en-US" sz="3600" b="1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Poppins Black"/>
              </a:rPr>
            </a:b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Poppins Black"/>
              </a:rPr>
              <a:t>a didactic robot</a:t>
            </a:r>
            <a:endParaRPr b="1" dirty="0">
              <a:solidFill>
                <a:schemeClr val="accent6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  <a:sym typeface="Poppins Black"/>
            </a:endParaRPr>
          </a:p>
        </p:txBody>
      </p:sp>
      <p:pic>
        <p:nvPicPr>
          <p:cNvPr id="6" name="Imagem 5" descr="Uma imagem com logótipo&#10;&#10;Descrição gerada automaticamente">
            <a:extLst>
              <a:ext uri="{FF2B5EF4-FFF2-40B4-BE49-F238E27FC236}">
                <a16:creationId xmlns:a16="http://schemas.microsoft.com/office/drawing/2014/main" id="{5B968C91-4B2E-11CE-AB70-AC51D098A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14FF987-2F84-5390-3E61-2B190E859142}"/>
              </a:ext>
            </a:extLst>
          </p:cNvPr>
          <p:cNvSpPr txBox="1"/>
          <p:nvPr/>
        </p:nvSpPr>
        <p:spPr>
          <a:xfrm>
            <a:off x="38346" y="4822718"/>
            <a:ext cx="816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PRJ#27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E5EBD3-FD70-5D93-47A8-AD75B1E05817}"/>
              </a:ext>
            </a:extLst>
          </p:cNvPr>
          <p:cNvSpPr txBox="1"/>
          <p:nvPr/>
        </p:nvSpPr>
        <p:spPr>
          <a:xfrm>
            <a:off x="668974" y="2806551"/>
            <a:ext cx="3733800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Alexandre Figueiredo  A48577</a:t>
            </a:r>
          </a:p>
          <a:p>
            <a:pPr>
              <a:lnSpc>
                <a:spcPct val="150000"/>
              </a:lnSpc>
            </a:pPr>
            <a:r>
              <a:rPr lang="pt-PT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Daniela Gonçalves      A48579</a:t>
            </a:r>
          </a:p>
          <a:p>
            <a:pPr>
              <a:lnSpc>
                <a:spcPct val="150000"/>
              </a:lnSpc>
            </a:pPr>
            <a:endParaRPr lang="pt-PT" sz="800" dirty="0">
              <a:solidFill>
                <a:schemeClr val="accent6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Advisors</a:t>
            </a:r>
            <a:r>
              <a:rPr lang="pt-PT" sz="1200" b="1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PT" sz="1200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Prof. Carlos Gonçalves</a:t>
            </a:r>
          </a:p>
          <a:p>
            <a:pPr>
              <a:lnSpc>
                <a:spcPct val="150000"/>
              </a:lnSpc>
            </a:pPr>
            <a:r>
              <a:rPr lang="pt-PT" sz="1200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Prof. Pedro Matutino</a:t>
            </a:r>
          </a:p>
        </p:txBody>
      </p:sp>
      <p:pic>
        <p:nvPicPr>
          <p:cNvPr id="5" name="Imagem 4" descr="Uma imagem com roda, captura de ecrã&#10;&#10;Descrição gerada automaticamente">
            <a:extLst>
              <a:ext uri="{FF2B5EF4-FFF2-40B4-BE49-F238E27FC236}">
                <a16:creationId xmlns:a16="http://schemas.microsoft.com/office/drawing/2014/main" id="{FC7FD752-5614-35C0-91C5-7C15EA316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804" y="3554975"/>
            <a:ext cx="2755398" cy="1228346"/>
          </a:xfrm>
          <a:prstGeom prst="rect">
            <a:avLst/>
          </a:prstGeom>
        </p:spPr>
      </p:pic>
      <p:pic>
        <p:nvPicPr>
          <p:cNvPr id="8" name="Imagem 7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5A25B5D6-8871-35A3-5896-9CB614499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77558-E0EB-3447-E237-5861CE58C386}"/>
              </a:ext>
            </a:extLst>
          </p:cNvPr>
          <p:cNvSpPr txBox="1"/>
          <p:nvPr/>
        </p:nvSpPr>
        <p:spPr>
          <a:xfrm>
            <a:off x="541019" y="2232663"/>
            <a:ext cx="3390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Poppins Black"/>
              </a:rPr>
              <a:t>Desenvolvimento </a:t>
            </a:r>
            <a:r>
              <a:rPr lang="en" sz="1400" b="1" dirty="0">
                <a:solidFill>
                  <a:schemeClr val="accent6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Poppins Black"/>
              </a:rPr>
              <a:t>de robô didático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82716E-6 L -0.36666 -0.001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A7F13F78-1976-F3DA-884B-E23B85D12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72" y="2919186"/>
            <a:ext cx="4741766" cy="39280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DD61C9-77E3-C840-1B18-2C02D7B7B6F9}"/>
              </a:ext>
            </a:extLst>
          </p:cNvPr>
          <p:cNvSpPr txBox="1"/>
          <p:nvPr/>
        </p:nvSpPr>
        <p:spPr>
          <a:xfrm>
            <a:off x="6792963" y="2689926"/>
            <a:ext cx="26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𝑟</a:t>
            </a: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2262D3B7-8429-191C-91D7-6AB509741D99}"/>
              </a:ext>
            </a:extLst>
          </p:cNvPr>
          <p:cNvCxnSpPr>
            <a:cxnSpLocks/>
          </p:cNvCxnSpPr>
          <p:nvPr/>
        </p:nvCxnSpPr>
        <p:spPr>
          <a:xfrm flipV="1">
            <a:off x="6295044" y="2728026"/>
            <a:ext cx="1241136" cy="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15A9BFB4-5A9B-A1EF-8361-CAFB25434121}"/>
              </a:ext>
            </a:extLst>
          </p:cNvPr>
          <p:cNvCxnSpPr>
            <a:cxnSpLocks/>
          </p:cNvCxnSpPr>
          <p:nvPr/>
        </p:nvCxnSpPr>
        <p:spPr>
          <a:xfrm>
            <a:off x="2561917" y="1530945"/>
            <a:ext cx="0" cy="2425485"/>
          </a:xfrm>
          <a:prstGeom prst="line">
            <a:avLst/>
          </a:prstGeom>
          <a:ln w="19050">
            <a:solidFill>
              <a:srgbClr val="383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 descr="Uma imagem com clipart, Gráficos, design&#10;&#10;Descrição gerada automaticamente">
            <a:extLst>
              <a:ext uri="{FF2B5EF4-FFF2-40B4-BE49-F238E27FC236}">
                <a16:creationId xmlns:a16="http://schemas.microsoft.com/office/drawing/2014/main" id="{756E6FD3-DAA6-4BA9-2895-44D5C292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227" y="3467739"/>
            <a:ext cx="695136" cy="9372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499A4AC-3F3F-ACDE-456C-242EBA5E6851}"/>
              </a:ext>
            </a:extLst>
          </p:cNvPr>
          <p:cNvSpPr/>
          <p:nvPr/>
        </p:nvSpPr>
        <p:spPr>
          <a:xfrm>
            <a:off x="5006340" y="1498666"/>
            <a:ext cx="2529840" cy="2510759"/>
          </a:xfrm>
          <a:prstGeom prst="ellipse">
            <a:avLst/>
          </a:prstGeom>
          <a:noFill/>
          <a:ln w="19050">
            <a:solidFill>
              <a:srgbClr val="383C3E"/>
            </a:solidFill>
            <a:prstDash val="dash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8D8D7-FEB0-55F3-75D0-1F49303DAB2E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</a:t>
            </a:r>
          </a:p>
        </p:txBody>
      </p:sp>
      <p:sp>
        <p:nvSpPr>
          <p:cNvPr id="12" name="Google Shape;229;p27">
            <a:extLst>
              <a:ext uri="{FF2B5EF4-FFF2-40B4-BE49-F238E27FC236}">
                <a16:creationId xmlns:a16="http://schemas.microsoft.com/office/drawing/2014/main" id="{02EE53C1-044C-4E50-F1C8-5EC2AE1099F0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2004384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 dirty="0" err="1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Programming</a:t>
            </a:r>
            <a:endParaRPr lang="pt-PT" sz="2000" b="1" dirty="0">
              <a:solidFill>
                <a:srgbClr val="263238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3" name="Google Shape;222;p26">
            <a:extLst>
              <a:ext uri="{FF2B5EF4-FFF2-40B4-BE49-F238E27FC236}">
                <a16:creationId xmlns:a16="http://schemas.microsoft.com/office/drawing/2014/main" id="{8866D413-5462-F8A5-82C3-857FAE990D33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Imagem 9" descr="Uma imagem com clipart, Gráficos, design&#10;&#10;Descrição gerada automaticamente">
            <a:extLst>
              <a:ext uri="{FF2B5EF4-FFF2-40B4-BE49-F238E27FC236}">
                <a16:creationId xmlns:a16="http://schemas.microsoft.com/office/drawing/2014/main" id="{9ABB8B23-92A1-0D79-3130-038A0BECC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20761" y="1032379"/>
            <a:ext cx="695136" cy="93726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9AB9BE2-F68B-FFD6-4322-9161F9F2C848}"/>
              </a:ext>
            </a:extLst>
          </p:cNvPr>
          <p:cNvSpPr/>
          <p:nvPr/>
        </p:nvSpPr>
        <p:spPr>
          <a:xfrm>
            <a:off x="6256020" y="2712786"/>
            <a:ext cx="45719" cy="45719"/>
          </a:xfrm>
          <a:prstGeom prst="ellipse">
            <a:avLst/>
          </a:prstGeom>
          <a:solidFill>
            <a:srgbClr val="383C3E"/>
          </a:solidFill>
          <a:ln>
            <a:solidFill>
              <a:srgbClr val="383C3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Google Shape;469;p34">
            <a:extLst>
              <a:ext uri="{FF2B5EF4-FFF2-40B4-BE49-F238E27FC236}">
                <a16:creationId xmlns:a16="http://schemas.microsoft.com/office/drawing/2014/main" id="{8A65B3B8-08C2-A21D-80AE-482FACD01991}"/>
              </a:ext>
            </a:extLst>
          </p:cNvPr>
          <p:cNvSpPr txBox="1">
            <a:spLocks/>
          </p:cNvSpPr>
          <p:nvPr/>
        </p:nvSpPr>
        <p:spPr>
          <a:xfrm>
            <a:off x="1234061" y="4475171"/>
            <a:ext cx="2613660" cy="5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300" dirty="0">
                <a:solidFill>
                  <a:srgbClr val="383C3E"/>
                </a:solidFill>
              </a:rPr>
              <a:t>Move forwards and backwards</a:t>
            </a:r>
          </a:p>
          <a:p>
            <a:pPr algn="ctr"/>
            <a:r>
              <a:rPr lang="en-US" sz="1300" dirty="0">
                <a:solidFill>
                  <a:srgbClr val="383C3E"/>
                </a:solidFill>
              </a:rPr>
              <a:t>up to length 𝑥</a:t>
            </a:r>
            <a:endParaRPr lang="en-US" sz="1300" b="1" dirty="0">
              <a:solidFill>
                <a:srgbClr val="383C3E"/>
              </a:solidFill>
            </a:endParaRPr>
          </a:p>
        </p:txBody>
      </p:sp>
      <p:sp>
        <p:nvSpPr>
          <p:cNvPr id="27" name="Google Shape;469;p34">
            <a:extLst>
              <a:ext uri="{FF2B5EF4-FFF2-40B4-BE49-F238E27FC236}">
                <a16:creationId xmlns:a16="http://schemas.microsoft.com/office/drawing/2014/main" id="{761B93CF-00BA-40AD-0286-93C7ED00660E}"/>
              </a:ext>
            </a:extLst>
          </p:cNvPr>
          <p:cNvSpPr txBox="1">
            <a:spLocks/>
          </p:cNvSpPr>
          <p:nvPr/>
        </p:nvSpPr>
        <p:spPr>
          <a:xfrm>
            <a:off x="4972049" y="4475171"/>
            <a:ext cx="2613660" cy="5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300" dirty="0">
                <a:solidFill>
                  <a:srgbClr val="383C3E"/>
                </a:solidFill>
              </a:rPr>
              <a:t>Curves to </a:t>
            </a:r>
            <a:r>
              <a:rPr lang="pt-PT" sz="1300" dirty="0" err="1">
                <a:solidFill>
                  <a:srgbClr val="383C3E"/>
                </a:solidFill>
              </a:rPr>
              <a:t>the</a:t>
            </a:r>
            <a:r>
              <a:rPr lang="pt-PT" sz="1300" dirty="0">
                <a:solidFill>
                  <a:srgbClr val="383C3E"/>
                </a:solidFill>
              </a:rPr>
              <a:t> </a:t>
            </a:r>
            <a:r>
              <a:rPr lang="pt-PT" sz="1300" dirty="0" err="1">
                <a:solidFill>
                  <a:srgbClr val="383C3E"/>
                </a:solidFill>
              </a:rPr>
              <a:t>angle</a:t>
            </a:r>
            <a:r>
              <a:rPr lang="pt-PT" sz="1300" dirty="0">
                <a:solidFill>
                  <a:srgbClr val="383C3E"/>
                </a:solidFill>
              </a:rPr>
              <a:t> </a:t>
            </a:r>
            <a:r>
              <a:rPr lang="el-GR" sz="1300" dirty="0">
                <a:solidFill>
                  <a:srgbClr val="383C3E"/>
                </a:solidFill>
              </a:rPr>
              <a:t>α</a:t>
            </a:r>
            <a:r>
              <a:rPr lang="pt-PT" sz="1300" dirty="0">
                <a:solidFill>
                  <a:srgbClr val="383C3E"/>
                </a:solidFill>
              </a:rPr>
              <a:t>, radius 𝑟 </a:t>
            </a:r>
            <a:r>
              <a:rPr lang="en-US" sz="1300" dirty="0">
                <a:solidFill>
                  <a:srgbClr val="383C3E"/>
                </a:solidFill>
              </a:rPr>
              <a:t>and</a:t>
            </a:r>
            <a:r>
              <a:rPr lang="pt-PT" sz="1300" dirty="0">
                <a:solidFill>
                  <a:srgbClr val="383C3E"/>
                </a:solidFill>
              </a:rPr>
              <a:t> speed 𝑣</a:t>
            </a:r>
            <a:endParaRPr lang="pt-PT" sz="1300" b="1" dirty="0">
              <a:solidFill>
                <a:srgbClr val="383C3E"/>
              </a:solidFill>
            </a:endParaRPr>
          </a:p>
        </p:txBody>
      </p:sp>
      <p:pic>
        <p:nvPicPr>
          <p:cNvPr id="2" name="Imagem 1" descr="Uma imagem com logótipo&#10;&#10;Descrição gerada automaticamente">
            <a:extLst>
              <a:ext uri="{FF2B5EF4-FFF2-40B4-BE49-F238E27FC236}">
                <a16:creationId xmlns:a16="http://schemas.microsoft.com/office/drawing/2014/main" id="{FDAB7A92-0AA4-83A7-F53E-D6BFFC4CC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pic>
        <p:nvPicPr>
          <p:cNvPr id="3" name="Imagem 2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A4D65F3A-73FC-F92B-7368-4AF92DDE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7621 3.33333E-6 0.13819 0.10833 0.13819 0.24352 C 0.13819 0.37839 0.07621 0.48765 3.33333E-6 0.48765 C -0.07622 0.48765 -0.13802 0.37839 -0.13802 0.24352 C -0.13802 0.10833 -0.07622 3.33333E-6 3.33333E-6 3.33333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45679E-6 L -3.05556E-6 -0.4675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46759 L -3.05556E-6 -3.45679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23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45679E-6 L -3.05556E-6 -0.467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46759 L -3.05556E-6 3.8271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BFC55B86-CB86-7516-80FE-FABC55D5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6D27017-45E9-EB73-93F3-DED781010C69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10</a:t>
            </a:r>
          </a:p>
        </p:txBody>
      </p:sp>
      <p:sp>
        <p:nvSpPr>
          <p:cNvPr id="18" name="Google Shape;229;p27">
            <a:extLst>
              <a:ext uri="{FF2B5EF4-FFF2-40B4-BE49-F238E27FC236}">
                <a16:creationId xmlns:a16="http://schemas.microsoft.com/office/drawing/2014/main" id="{C6CF6FEB-B172-1AD5-CB3F-AFCCDDE0303F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4393578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 dirty="0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Future </a:t>
            </a:r>
            <a:r>
              <a:rPr lang="pt-PT" sz="1800" b="1" dirty="0" err="1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work</a:t>
            </a:r>
            <a:endParaRPr lang="pt-PT" sz="2000" dirty="0">
              <a:solidFill>
                <a:schemeClr val="accent6">
                  <a:lumMod val="25000"/>
                </a:schemeClr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3" name="Google Shape;222;p26">
            <a:extLst>
              <a:ext uri="{FF2B5EF4-FFF2-40B4-BE49-F238E27FC236}">
                <a16:creationId xmlns:a16="http://schemas.microsoft.com/office/drawing/2014/main" id="{9293C486-C05C-EAFA-0E5E-CFEDF6A739D9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m 2" descr="Uma imagem com logótipo&#10;&#10;Descrição gerada automaticamente">
            <a:extLst>
              <a:ext uri="{FF2B5EF4-FFF2-40B4-BE49-F238E27FC236}">
                <a16:creationId xmlns:a16="http://schemas.microsoft.com/office/drawing/2014/main" id="{F5500DE5-CD85-C5B2-AF4F-7ED72F30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sp>
        <p:nvSpPr>
          <p:cNvPr id="2" name="Google Shape;230;p27">
            <a:extLst>
              <a:ext uri="{FF2B5EF4-FFF2-40B4-BE49-F238E27FC236}">
                <a16:creationId xmlns:a16="http://schemas.microsoft.com/office/drawing/2014/main" id="{7BAC409B-A4A2-E55B-C821-080CC02B9E2F}"/>
              </a:ext>
            </a:extLst>
          </p:cNvPr>
          <p:cNvSpPr txBox="1">
            <a:spLocks/>
          </p:cNvSpPr>
          <p:nvPr/>
        </p:nvSpPr>
        <p:spPr>
          <a:xfrm>
            <a:off x="546412" y="1367379"/>
            <a:ext cx="7980368" cy="316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future work, it is intended to deepen other topics: </a:t>
            </a:r>
          </a:p>
          <a:p>
            <a:pPr marL="342900" lvl="1" indent="-342900" algn="just">
              <a:lnSpc>
                <a:spcPct val="150000"/>
              </a:lnSpc>
              <a:buAutoNum type="arabicPeriod"/>
            </a:pPr>
            <a:endParaRPr lang="en-US" dirty="0">
              <a:solidFill>
                <a:srgbClr val="383C3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lvl="1" indent="-342900" algn="just">
              <a:lnSpc>
                <a:spcPct val="150000"/>
              </a:lnSpc>
              <a:buFont typeface="Arial"/>
              <a:buAutoNum type="arabicPeriod"/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Creation of the application with the control commands via Bluetooth for Android or PC.</a:t>
            </a:r>
          </a:p>
          <a:p>
            <a:pPr marL="342900" lvl="1" indent="-342900" algn="just">
              <a:lnSpc>
                <a:spcPct val="150000"/>
              </a:lnSpc>
              <a:buFont typeface="Arial"/>
              <a:buAutoNum type="arabicPeriod"/>
            </a:pPr>
            <a:endParaRPr lang="en-US" dirty="0">
              <a:solidFill>
                <a:srgbClr val="383C3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lvl="1" indent="-342900" algn="just">
              <a:lnSpc>
                <a:spcPct val="150000"/>
              </a:lnSpc>
              <a:buAutoNum type="arabicPeriod"/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Artificial intelligence, allowing to analyze the environment around, adding a camera to the current prototype.</a:t>
            </a:r>
          </a:p>
          <a:p>
            <a:pPr marL="342900" lvl="1" indent="-342900" algn="just">
              <a:lnSpc>
                <a:spcPct val="150000"/>
              </a:lnSpc>
              <a:buAutoNum type="arabicPeriod"/>
            </a:pPr>
            <a:endParaRPr lang="en-US" dirty="0">
              <a:solidFill>
                <a:srgbClr val="383C3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3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94FB25-3DAD-AC4F-927A-527A7056DEF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 descr="Uma imagem com texto, interior, pessoa, computador portátil&#10;&#10;Descrição gerada automaticamente">
            <a:extLst>
              <a:ext uri="{FF2B5EF4-FFF2-40B4-BE49-F238E27FC236}">
                <a16:creationId xmlns:a16="http://schemas.microsoft.com/office/drawing/2014/main" id="{97011219-A56C-1104-53C4-E4AFBCBBE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50520"/>
            <a:ext cx="3331845" cy="4442460"/>
          </a:xfrm>
          <a:prstGeom prst="parallelogram">
            <a:avLst>
              <a:gd name="adj" fmla="val 0"/>
            </a:avLst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475266F-F675-253A-FA29-143161491E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911214" y="350520"/>
            <a:ext cx="3331845" cy="4442460"/>
          </a:xfrm>
          <a:prstGeom prst="parallelogram">
            <a:avLst>
              <a:gd name="adj" fmla="val 0"/>
            </a:avLst>
          </a:prstGeom>
        </p:spPr>
      </p:pic>
      <p:pic>
        <p:nvPicPr>
          <p:cNvPr id="6" name="Imagem 5" descr="Uma imagem com roda, Veículo de brincar, veículo, Veículo terrestre&#10;&#10;Descrição gerada automaticamente">
            <a:extLst>
              <a:ext uri="{FF2B5EF4-FFF2-40B4-BE49-F238E27FC236}">
                <a16:creationId xmlns:a16="http://schemas.microsoft.com/office/drawing/2014/main" id="{8CAB4830-7A75-753A-D900-33581E21138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7843" y="0"/>
            <a:ext cx="4008313" cy="5143500"/>
          </a:xfrm>
          <a:prstGeom prst="parallelogram">
            <a:avLst>
              <a:gd name="adj" fmla="val 14610"/>
            </a:avLst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05A6A3A-86CD-A167-E939-E4AFE7CDBEAA}"/>
              </a:ext>
            </a:extLst>
          </p:cNvPr>
          <p:cNvSpPr txBox="1"/>
          <p:nvPr/>
        </p:nvSpPr>
        <p:spPr>
          <a:xfrm>
            <a:off x="3080343" y="1608058"/>
            <a:ext cx="2983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25000"/>
                  </a:schemeClr>
                </a:solidFill>
              </a:rPr>
              <a:t>Questions?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17" name="Imagem 16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F8B24BEE-CA00-61DE-483A-B1F13C893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9590" y="2148275"/>
            <a:ext cx="1775727" cy="17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5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AFFBB118-995B-7748-7C5B-543E487F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72" y="2919186"/>
            <a:ext cx="4741766" cy="3928090"/>
          </a:xfrm>
          <a:prstGeom prst="rect">
            <a:avLst/>
          </a:prstGeom>
        </p:spPr>
      </p:pic>
      <p:pic>
        <p:nvPicPr>
          <p:cNvPr id="5" name="Imagem 4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A6C2A34E-854B-B6BE-286C-6319AA52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sp>
        <p:nvSpPr>
          <p:cNvPr id="10" name="Google Shape;222;p26">
            <a:extLst>
              <a:ext uri="{FF2B5EF4-FFF2-40B4-BE49-F238E27FC236}">
                <a16:creationId xmlns:a16="http://schemas.microsoft.com/office/drawing/2014/main" id="{4BDE2576-6934-6754-8FA0-E7DBF2C53126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m 1" descr="Uma imagem com logótipo&#10;&#10;Descrição gerada automaticamente">
            <a:extLst>
              <a:ext uri="{FF2B5EF4-FFF2-40B4-BE49-F238E27FC236}">
                <a16:creationId xmlns:a16="http://schemas.microsoft.com/office/drawing/2014/main" id="{B4ABB0B8-6F39-4781-F94D-500B7806D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sp>
        <p:nvSpPr>
          <p:cNvPr id="4" name="Google Shape;229;p27">
            <a:extLst>
              <a:ext uri="{FF2B5EF4-FFF2-40B4-BE49-F238E27FC236}">
                <a16:creationId xmlns:a16="http://schemas.microsoft.com/office/drawing/2014/main" id="{F9F5D899-3D70-276F-B390-85ABBA3924EA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4393578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 dirty="0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Agenda</a:t>
            </a:r>
            <a:endParaRPr lang="pt-PT" sz="2000" b="1" dirty="0">
              <a:solidFill>
                <a:srgbClr val="263238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6" name="Google Shape;230;p27">
            <a:extLst>
              <a:ext uri="{FF2B5EF4-FFF2-40B4-BE49-F238E27FC236}">
                <a16:creationId xmlns:a16="http://schemas.microsoft.com/office/drawing/2014/main" id="{28703CE4-D474-B649-B07D-7826EB206E07}"/>
              </a:ext>
            </a:extLst>
          </p:cNvPr>
          <p:cNvSpPr txBox="1">
            <a:spLocks/>
          </p:cNvSpPr>
          <p:nvPr/>
        </p:nvSpPr>
        <p:spPr>
          <a:xfrm>
            <a:off x="546412" y="1367378"/>
            <a:ext cx="7584127" cy="3357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Topics covered:</a:t>
            </a:r>
          </a:p>
          <a:p>
            <a:pPr lvl="1" algn="just">
              <a:lnSpc>
                <a:spcPct val="150000"/>
              </a:lnSpc>
            </a:pPr>
            <a:endParaRPr lang="en-US" sz="700" dirty="0">
              <a:solidFill>
                <a:srgbClr val="383C3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lvl="1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Motivation</a:t>
            </a:r>
          </a:p>
          <a:p>
            <a:pPr marL="285750" lvl="1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 work</a:t>
            </a:r>
          </a:p>
          <a:p>
            <a:pPr marL="285750" lvl="1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cases</a:t>
            </a:r>
          </a:p>
          <a:p>
            <a:pPr marL="285750" lvl="1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Implementation</a:t>
            </a:r>
          </a:p>
          <a:p>
            <a:pPr marL="285750" lvl="1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work</a:t>
            </a:r>
          </a:p>
        </p:txBody>
      </p:sp>
      <p:pic>
        <p:nvPicPr>
          <p:cNvPr id="8" name="Imagem 7" descr="Uma imagem com roda, captura de ecrã&#10;&#10;Descrição gerada automaticamente">
            <a:extLst>
              <a:ext uri="{FF2B5EF4-FFF2-40B4-BE49-F238E27FC236}">
                <a16:creationId xmlns:a16="http://schemas.microsoft.com/office/drawing/2014/main" id="{673FD17A-72AD-72FC-4A95-5532BF35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343" y="3548652"/>
            <a:ext cx="2755398" cy="12283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1313284-5452-A689-8565-F9BDF4EBDDC0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5765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7.40741E-7 L -0.97812 -0.009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06" y="-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uxograma: Dados 11">
            <a:extLst>
              <a:ext uri="{FF2B5EF4-FFF2-40B4-BE49-F238E27FC236}">
                <a16:creationId xmlns:a16="http://schemas.microsoft.com/office/drawing/2014/main" id="{0438D7FC-7AE0-6AD5-20AC-5B6AE3D289BF}"/>
              </a:ext>
            </a:extLst>
          </p:cNvPr>
          <p:cNvSpPr/>
          <p:nvPr/>
        </p:nvSpPr>
        <p:spPr>
          <a:xfrm>
            <a:off x="7167346" y="-14236"/>
            <a:ext cx="2540446" cy="5157736"/>
          </a:xfrm>
          <a:prstGeom prst="flowChartInputOutput">
            <a:avLst/>
          </a:prstGeom>
          <a:solidFill>
            <a:srgbClr val="BEC6C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Fluxograma: Dados 10">
            <a:extLst>
              <a:ext uri="{FF2B5EF4-FFF2-40B4-BE49-F238E27FC236}">
                <a16:creationId xmlns:a16="http://schemas.microsoft.com/office/drawing/2014/main" id="{3AFD0353-4AC3-2982-4144-E6A5CFDE297F}"/>
              </a:ext>
            </a:extLst>
          </p:cNvPr>
          <p:cNvSpPr/>
          <p:nvPr/>
        </p:nvSpPr>
        <p:spPr>
          <a:xfrm>
            <a:off x="5042320" y="-14236"/>
            <a:ext cx="2661500" cy="5157736"/>
          </a:xfrm>
          <a:prstGeom prst="flowChartInputOutput">
            <a:avLst/>
          </a:prstGeom>
          <a:solidFill>
            <a:srgbClr val="A8817C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 descr="Uma imagem com barco, edifício, ar livre, preto&#10;&#10;Descrição gerada automaticamente">
            <a:extLst>
              <a:ext uri="{FF2B5EF4-FFF2-40B4-BE49-F238E27FC236}">
                <a16:creationId xmlns:a16="http://schemas.microsoft.com/office/drawing/2014/main" id="{BD206252-3CD1-0658-D026-2DCD1295D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27832" y="1071239"/>
            <a:ext cx="2250765" cy="3001020"/>
          </a:xfrm>
          <a:prstGeom prst="parallelogram">
            <a:avLst>
              <a:gd name="adj" fmla="val 0"/>
            </a:avLst>
          </a:prstGeom>
        </p:spPr>
      </p:pic>
      <p:pic>
        <p:nvPicPr>
          <p:cNvPr id="19" name="Imagem 18" descr="Uma imagem com roda, Veículo de brincar, veículo, Veículo terrestre&#10;&#10;Descrição gerada automaticamente">
            <a:extLst>
              <a:ext uri="{FF2B5EF4-FFF2-40B4-BE49-F238E27FC236}">
                <a16:creationId xmlns:a16="http://schemas.microsoft.com/office/drawing/2014/main" id="{87DF0CBD-EAB7-F312-8AE2-B2A80AA69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8973" y="1071239"/>
            <a:ext cx="2430547" cy="3001020"/>
          </a:xfrm>
          <a:prstGeom prst="parallelogram">
            <a:avLst>
              <a:gd name="adj" fmla="val 12611"/>
            </a:avLst>
          </a:prstGeom>
        </p:spPr>
      </p:pic>
      <p:pic>
        <p:nvPicPr>
          <p:cNvPr id="34" name="Imagem 33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A3EC8C9F-54F8-5591-3D93-254CAC351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grpSp>
        <p:nvGrpSpPr>
          <p:cNvPr id="2" name="Google Shape;422;p32">
            <a:extLst>
              <a:ext uri="{FF2B5EF4-FFF2-40B4-BE49-F238E27FC236}">
                <a16:creationId xmlns:a16="http://schemas.microsoft.com/office/drawing/2014/main" id="{D4EDD6FE-FB95-1062-A2DA-6DD253ED5467}"/>
              </a:ext>
            </a:extLst>
          </p:cNvPr>
          <p:cNvGrpSpPr/>
          <p:nvPr/>
        </p:nvGrpSpPr>
        <p:grpSpPr>
          <a:xfrm>
            <a:off x="2098574" y="542041"/>
            <a:ext cx="336339" cy="336702"/>
            <a:chOff x="6086331" y="2905337"/>
            <a:chExt cx="364441" cy="364834"/>
          </a:xfrm>
          <a:solidFill>
            <a:srgbClr val="D55B35"/>
          </a:solidFill>
        </p:grpSpPr>
        <p:sp>
          <p:nvSpPr>
            <p:cNvPr id="3" name="Google Shape;423;p32">
              <a:extLst>
                <a:ext uri="{FF2B5EF4-FFF2-40B4-BE49-F238E27FC236}">
                  <a16:creationId xmlns:a16="http://schemas.microsoft.com/office/drawing/2014/main" id="{716E30CE-22AD-626C-BF80-B5FC384B070B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424;p32">
              <a:extLst>
                <a:ext uri="{FF2B5EF4-FFF2-40B4-BE49-F238E27FC236}">
                  <a16:creationId xmlns:a16="http://schemas.microsoft.com/office/drawing/2014/main" id="{AA222304-BED3-32C3-31DE-E6F5C8B4E519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425;p32">
              <a:extLst>
                <a:ext uri="{FF2B5EF4-FFF2-40B4-BE49-F238E27FC236}">
                  <a16:creationId xmlns:a16="http://schemas.microsoft.com/office/drawing/2014/main" id="{3C086C9F-13B6-B083-26F8-15670F174855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26;p32">
              <a:extLst>
                <a:ext uri="{FF2B5EF4-FFF2-40B4-BE49-F238E27FC236}">
                  <a16:creationId xmlns:a16="http://schemas.microsoft.com/office/drawing/2014/main" id="{34D1B246-C2EB-614E-6A2B-6651F66ADBFE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427;p32">
              <a:extLst>
                <a:ext uri="{FF2B5EF4-FFF2-40B4-BE49-F238E27FC236}">
                  <a16:creationId xmlns:a16="http://schemas.microsoft.com/office/drawing/2014/main" id="{F7799EF1-E539-EE73-3119-66A56610B046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28;p32">
              <a:extLst>
                <a:ext uri="{FF2B5EF4-FFF2-40B4-BE49-F238E27FC236}">
                  <a16:creationId xmlns:a16="http://schemas.microsoft.com/office/drawing/2014/main" id="{590A3BA8-A755-1AF9-A3FC-81FFD09BFC10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D27017-45E9-EB73-93F3-DED781010C69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16" name="Google Shape;230;p27">
            <a:extLst>
              <a:ext uri="{FF2B5EF4-FFF2-40B4-BE49-F238E27FC236}">
                <a16:creationId xmlns:a16="http://schemas.microsoft.com/office/drawing/2014/main" id="{BDA4CF19-1443-65AA-ADBF-A2BAD4DAFB04}"/>
              </a:ext>
            </a:extLst>
          </p:cNvPr>
          <p:cNvSpPr txBox="1">
            <a:spLocks/>
          </p:cNvSpPr>
          <p:nvPr/>
        </p:nvSpPr>
        <p:spPr>
          <a:xfrm>
            <a:off x="546413" y="1367379"/>
            <a:ext cx="4268454" cy="316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project aims at the development of a didactic robot capable of performing movements in 2D space. The ultimate goal is to create a prototype that had a set of interconnected sensors and actuators. </a:t>
            </a:r>
          </a:p>
          <a:p>
            <a:pPr lvl="1" algn="just">
              <a:lnSpc>
                <a:spcPct val="150000"/>
              </a:lnSpc>
            </a:pPr>
            <a:endParaRPr lang="en-US" dirty="0">
              <a:solidFill>
                <a:srgbClr val="383C3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robot must be able to establish communication with a device through Bluetooth connections.</a:t>
            </a:r>
          </a:p>
        </p:txBody>
      </p:sp>
      <p:sp>
        <p:nvSpPr>
          <p:cNvPr id="18" name="Google Shape;229;p27">
            <a:extLst>
              <a:ext uri="{FF2B5EF4-FFF2-40B4-BE49-F238E27FC236}">
                <a16:creationId xmlns:a16="http://schemas.microsoft.com/office/drawing/2014/main" id="{C6CF6FEB-B172-1AD5-CB3F-AFCCDDE0303F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4393578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 dirty="0" err="1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Motivation</a:t>
            </a:r>
            <a:endParaRPr lang="pt-PT" sz="2000" b="1" dirty="0">
              <a:solidFill>
                <a:srgbClr val="263238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0" name="Google Shape;222;p26">
            <a:extLst>
              <a:ext uri="{FF2B5EF4-FFF2-40B4-BE49-F238E27FC236}">
                <a16:creationId xmlns:a16="http://schemas.microsoft.com/office/drawing/2014/main" id="{4BDE2576-6934-6754-8FA0-E7DBF2C53126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" name="Imagem 19" descr="Uma imagem com logótipo&#10;&#10;Descrição gerada automaticamente">
            <a:extLst>
              <a:ext uri="{FF2B5EF4-FFF2-40B4-BE49-F238E27FC236}">
                <a16:creationId xmlns:a16="http://schemas.microsoft.com/office/drawing/2014/main" id="{1D74FC54-E473-A1B6-72EB-846158F39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6AB36D25-5F3E-727C-8EF9-38F9821C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72" y="2919186"/>
            <a:ext cx="4741766" cy="39280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6D27017-45E9-EB73-93F3-DED781010C69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0" name="Google Shape;222;p26">
            <a:extLst>
              <a:ext uri="{FF2B5EF4-FFF2-40B4-BE49-F238E27FC236}">
                <a16:creationId xmlns:a16="http://schemas.microsoft.com/office/drawing/2014/main" id="{4BDE2576-6934-6754-8FA0-E7DBF2C53126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m 1" descr="Uma imagem com logótipo&#10;&#10;Descrição gerada automaticamente">
            <a:extLst>
              <a:ext uri="{FF2B5EF4-FFF2-40B4-BE49-F238E27FC236}">
                <a16:creationId xmlns:a16="http://schemas.microsoft.com/office/drawing/2014/main" id="{B4ABB0B8-6F39-4781-F94D-500B7806D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sp>
        <p:nvSpPr>
          <p:cNvPr id="4" name="Google Shape;229;p27">
            <a:extLst>
              <a:ext uri="{FF2B5EF4-FFF2-40B4-BE49-F238E27FC236}">
                <a16:creationId xmlns:a16="http://schemas.microsoft.com/office/drawing/2014/main" id="{F9F5D899-3D70-276F-B390-85ABBA3924EA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4393578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 dirty="0" err="1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Motivation</a:t>
            </a:r>
            <a:endParaRPr lang="pt-PT" sz="2000" b="1" dirty="0">
              <a:solidFill>
                <a:srgbClr val="263238"/>
              </a:solidFill>
              <a:latin typeface="+mj-lt"/>
              <a:cs typeface="Aharoni" panose="02010803020104030203" pitchFamily="2" charset="-79"/>
            </a:endParaRPr>
          </a:p>
        </p:txBody>
      </p:sp>
      <p:pic>
        <p:nvPicPr>
          <p:cNvPr id="5" name="Imagem 4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A6C2A34E-854B-B6BE-286C-6319AA52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pic>
        <p:nvPicPr>
          <p:cNvPr id="11" name="Imagem 10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EF768418-D2FB-5F84-68A9-BBBF3F8D9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75" y="1059632"/>
            <a:ext cx="7158850" cy="325298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271036F-141D-911E-42CD-EE84924FE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0783" y="2529128"/>
            <a:ext cx="250130" cy="3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2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8EFF742C-A1B3-E4C3-8022-E93CA840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pic>
        <p:nvPicPr>
          <p:cNvPr id="36" name="Imagem 35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6AB36D25-5F3E-727C-8EF9-38F9821C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72" y="2919186"/>
            <a:ext cx="4741766" cy="39280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6D27017-45E9-EB73-93F3-DED781010C69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8" name="Google Shape;229;p27">
            <a:extLst>
              <a:ext uri="{FF2B5EF4-FFF2-40B4-BE49-F238E27FC236}">
                <a16:creationId xmlns:a16="http://schemas.microsoft.com/office/drawing/2014/main" id="{C6CF6FEB-B172-1AD5-CB3F-AFCCDDE0303F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4393578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 dirty="0" err="1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Related</a:t>
            </a:r>
            <a:r>
              <a:rPr lang="pt-PT" sz="1800" b="1" dirty="0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 </a:t>
            </a:r>
            <a:r>
              <a:rPr lang="pt-PT" sz="1800" b="1" dirty="0" err="1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work</a:t>
            </a:r>
            <a:endParaRPr lang="pt-PT" sz="2000" b="1" dirty="0">
              <a:solidFill>
                <a:srgbClr val="263238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0" name="Google Shape;222;p26">
            <a:extLst>
              <a:ext uri="{FF2B5EF4-FFF2-40B4-BE49-F238E27FC236}">
                <a16:creationId xmlns:a16="http://schemas.microsoft.com/office/drawing/2014/main" id="{4BDE2576-6934-6754-8FA0-E7DBF2C53126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m 1" descr="Uma imagem com logótipo&#10;&#10;Descrição gerada automaticamente">
            <a:extLst>
              <a:ext uri="{FF2B5EF4-FFF2-40B4-BE49-F238E27FC236}">
                <a16:creationId xmlns:a16="http://schemas.microsoft.com/office/drawing/2014/main" id="{1C88E468-FE77-2EFC-1AA0-313F4E801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sp>
        <p:nvSpPr>
          <p:cNvPr id="7" name="Google Shape;230;p27">
            <a:extLst>
              <a:ext uri="{FF2B5EF4-FFF2-40B4-BE49-F238E27FC236}">
                <a16:creationId xmlns:a16="http://schemas.microsoft.com/office/drawing/2014/main" id="{84353940-8CA6-D02F-5572-58460A2A9642}"/>
              </a:ext>
            </a:extLst>
          </p:cNvPr>
          <p:cNvSpPr txBox="1">
            <a:spLocks/>
          </p:cNvSpPr>
          <p:nvPr/>
        </p:nvSpPr>
        <p:spPr>
          <a:xfrm>
            <a:off x="546412" y="1367379"/>
            <a:ext cx="5755328" cy="1452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 of “</a:t>
            </a:r>
            <a:r>
              <a:rPr lang="en-US" dirty="0" err="1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Fundamentos</a:t>
            </a: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en-US" dirty="0" err="1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Sistemas</a:t>
            </a: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Operativos</a:t>
            </a: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”, where a didactic platform was used as a way of learning. In order to learn how operating systems work, including concepts such as multithreading. A library was used to control the robot.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A1DEA17-1B4C-1F72-24BC-0E90CF069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84" y="3146095"/>
            <a:ext cx="2122356" cy="141162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5081F93-8243-3AFC-79E0-6ECC5D04660A}"/>
              </a:ext>
            </a:extLst>
          </p:cNvPr>
          <p:cNvSpPr txBox="1"/>
          <p:nvPr/>
        </p:nvSpPr>
        <p:spPr>
          <a:xfrm>
            <a:off x="362215" y="4599721"/>
            <a:ext cx="2670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dirty="0"/>
              <a:t>ESP32 </a:t>
            </a:r>
            <a:r>
              <a:rPr lang="pt-PT" sz="1100" b="1" dirty="0" err="1"/>
              <a:t>based</a:t>
            </a:r>
            <a:r>
              <a:rPr lang="pt-PT" sz="1100" b="1" dirty="0"/>
              <a:t> </a:t>
            </a:r>
            <a:r>
              <a:rPr lang="pt-PT" sz="1100" b="1" dirty="0" err="1"/>
              <a:t>omnidirectional</a:t>
            </a:r>
            <a:r>
              <a:rPr lang="pt-PT" sz="1100" b="1" dirty="0"/>
              <a:t> robot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0B325C-2E4D-F479-A7D6-BDBAFFAD38FB}"/>
              </a:ext>
            </a:extLst>
          </p:cNvPr>
          <p:cNvSpPr txBox="1"/>
          <p:nvPr/>
        </p:nvSpPr>
        <p:spPr>
          <a:xfrm>
            <a:off x="6293688" y="2868613"/>
            <a:ext cx="2670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dirty="0"/>
              <a:t>FSO Lego </a:t>
            </a:r>
            <a:r>
              <a:rPr lang="pt-PT" sz="1100" b="1" dirty="0" err="1"/>
              <a:t>Mindstorms</a:t>
            </a:r>
            <a:r>
              <a:rPr lang="pt-PT" sz="1100" b="1" dirty="0"/>
              <a:t> Robot</a:t>
            </a:r>
          </a:p>
        </p:txBody>
      </p:sp>
      <p:sp>
        <p:nvSpPr>
          <p:cNvPr id="19" name="Google Shape;230;p27">
            <a:extLst>
              <a:ext uri="{FF2B5EF4-FFF2-40B4-BE49-F238E27FC236}">
                <a16:creationId xmlns:a16="http://schemas.microsoft.com/office/drawing/2014/main" id="{BFBF2748-C063-E4BB-C8CC-12BADC330B29}"/>
              </a:ext>
            </a:extLst>
          </p:cNvPr>
          <p:cNvSpPr txBox="1">
            <a:spLocks/>
          </p:cNvSpPr>
          <p:nvPr/>
        </p:nvSpPr>
        <p:spPr>
          <a:xfrm>
            <a:off x="3006967" y="3161406"/>
            <a:ext cx="4582553" cy="1452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383C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Omnidirectional three-wheel PCB robot based on an ESP32. It has an onboard camera whose stream can be viewed via a web server.</a:t>
            </a:r>
          </a:p>
        </p:txBody>
      </p:sp>
      <p:pic>
        <p:nvPicPr>
          <p:cNvPr id="21" name="Imagem 20" descr="Uma imagem com roda, pneu, máquina, chão&#10;&#10;Descrição gerada automaticamente">
            <a:extLst>
              <a:ext uri="{FF2B5EF4-FFF2-40B4-BE49-F238E27FC236}">
                <a16:creationId xmlns:a16="http://schemas.microsoft.com/office/drawing/2014/main" id="{CEB97EEB-7C8E-29E3-8D67-BE238BFC58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29" b="7400"/>
          <a:stretch/>
        </p:blipFill>
        <p:spPr>
          <a:xfrm>
            <a:off x="6507481" y="1333351"/>
            <a:ext cx="2242508" cy="14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A6D27017-45E9-EB73-93F3-DED781010C69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8" name="Google Shape;229;p27">
            <a:extLst>
              <a:ext uri="{FF2B5EF4-FFF2-40B4-BE49-F238E27FC236}">
                <a16:creationId xmlns:a16="http://schemas.microsoft.com/office/drawing/2014/main" id="{C6CF6FEB-B172-1AD5-CB3F-AFCCDDE0303F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4393578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 dirty="0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Use cases</a:t>
            </a:r>
            <a:endParaRPr lang="pt-PT" sz="2000" dirty="0">
              <a:solidFill>
                <a:schemeClr val="accent6">
                  <a:lumMod val="25000"/>
                </a:schemeClr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3" name="Google Shape;222;p26">
            <a:extLst>
              <a:ext uri="{FF2B5EF4-FFF2-40B4-BE49-F238E27FC236}">
                <a16:creationId xmlns:a16="http://schemas.microsoft.com/office/drawing/2014/main" id="{9293C486-C05C-EAFA-0E5E-CFEDF6A739D9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m 2" descr="Uma imagem com logótipo&#10;&#10;Descrição gerada automaticamente">
            <a:extLst>
              <a:ext uri="{FF2B5EF4-FFF2-40B4-BE49-F238E27FC236}">
                <a16:creationId xmlns:a16="http://schemas.microsoft.com/office/drawing/2014/main" id="{F5500DE5-CD85-C5B2-AF4F-7ED72F303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pic>
        <p:nvPicPr>
          <p:cNvPr id="4" name="Imagem 3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BFC55B86-CB86-7516-80FE-FABC55D5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pic>
        <p:nvPicPr>
          <p:cNvPr id="6" name="Imagem 5" descr="Uma imagem com texto, diagrama, file, círculo&#10;&#10;Descrição gerada automaticamente">
            <a:extLst>
              <a:ext uri="{FF2B5EF4-FFF2-40B4-BE49-F238E27FC236}">
                <a16:creationId xmlns:a16="http://schemas.microsoft.com/office/drawing/2014/main" id="{E6FDD2ED-33A0-73EC-7D9C-3C80B0B1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463" y="977816"/>
            <a:ext cx="2887073" cy="37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4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14ADA677-D70F-3F7D-78EF-85C51FD1A07D}"/>
              </a:ext>
            </a:extLst>
          </p:cNvPr>
          <p:cNvSpPr/>
          <p:nvPr/>
        </p:nvSpPr>
        <p:spPr>
          <a:xfrm>
            <a:off x="2642153" y="1075851"/>
            <a:ext cx="3859692" cy="1985116"/>
          </a:xfrm>
          <a:prstGeom prst="rect">
            <a:avLst/>
          </a:prstGeom>
          <a:solidFill>
            <a:srgbClr val="ADC5DD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8DE7E79D-4906-FF4E-27D7-7B3CE3FE729F}"/>
              </a:ext>
            </a:extLst>
          </p:cNvPr>
          <p:cNvCxnSpPr>
            <a:cxnSpLocks/>
          </p:cNvCxnSpPr>
          <p:nvPr/>
        </p:nvCxnSpPr>
        <p:spPr>
          <a:xfrm>
            <a:off x="106308" y="3257334"/>
            <a:ext cx="895508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A7F13F78-1976-F3DA-884B-E23B85D12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708" y="2918665"/>
            <a:ext cx="4741766" cy="39280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78D8D7-FEB0-55F3-75D0-1F49303DAB2E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12" name="Google Shape;229;p27">
            <a:extLst>
              <a:ext uri="{FF2B5EF4-FFF2-40B4-BE49-F238E27FC236}">
                <a16:creationId xmlns:a16="http://schemas.microsoft.com/office/drawing/2014/main" id="{02EE53C1-044C-4E50-F1C8-5EC2AE1099F0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4393578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 dirty="0" err="1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Structure</a:t>
            </a:r>
            <a:endParaRPr lang="pt-PT" sz="2000" b="1" dirty="0">
              <a:solidFill>
                <a:srgbClr val="263238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3" name="Google Shape;222;p26">
            <a:extLst>
              <a:ext uri="{FF2B5EF4-FFF2-40B4-BE49-F238E27FC236}">
                <a16:creationId xmlns:a16="http://schemas.microsoft.com/office/drawing/2014/main" id="{8866D413-5462-F8A5-82C3-857FAE990D33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0CAA2DE-A0CF-7E05-2548-BE78610ED057}"/>
              </a:ext>
            </a:extLst>
          </p:cNvPr>
          <p:cNvSpPr/>
          <p:nvPr/>
        </p:nvSpPr>
        <p:spPr>
          <a:xfrm>
            <a:off x="2642153" y="3521666"/>
            <a:ext cx="3859691" cy="1320695"/>
          </a:xfrm>
          <a:prstGeom prst="rect">
            <a:avLst/>
          </a:prstGeom>
          <a:solidFill>
            <a:srgbClr val="ECC5A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 descr="Uma imagem com logótipo&#10;&#10;Descrição gerada automaticamente">
            <a:extLst>
              <a:ext uri="{FF2B5EF4-FFF2-40B4-BE49-F238E27FC236}">
                <a16:creationId xmlns:a16="http://schemas.microsoft.com/office/drawing/2014/main" id="{E285FDD8-ACAF-6B59-8ABE-133ABF899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5DED0B-379E-6570-6FCF-A0D78C26141C}"/>
              </a:ext>
            </a:extLst>
          </p:cNvPr>
          <p:cNvSpPr/>
          <p:nvPr/>
        </p:nvSpPr>
        <p:spPr>
          <a:xfrm>
            <a:off x="2642153" y="3048353"/>
            <a:ext cx="3859691" cy="419473"/>
          </a:xfrm>
          <a:prstGeom prst="rect">
            <a:avLst/>
          </a:prstGeom>
          <a:solidFill>
            <a:srgbClr val="85A9CD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 err="1">
                <a:solidFill>
                  <a:schemeClr val="tx1"/>
                </a:solidFill>
              </a:rPr>
              <a:t>Microcontroller</a:t>
            </a:r>
            <a:endParaRPr lang="pt-PT" b="1" dirty="0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A00A57E-2C53-1438-8BE7-C522E641D418}"/>
              </a:ext>
            </a:extLst>
          </p:cNvPr>
          <p:cNvSpPr txBox="1"/>
          <p:nvPr/>
        </p:nvSpPr>
        <p:spPr>
          <a:xfrm>
            <a:off x="361621" y="3921865"/>
            <a:ext cx="191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solidFill>
                  <a:schemeClr val="bg1">
                    <a:lumMod val="50000"/>
                  </a:schemeClr>
                </a:solidFill>
              </a:rPr>
              <a:t>Hardware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F55F62F-8788-5099-BF7E-ED06136761DA}"/>
              </a:ext>
            </a:extLst>
          </p:cNvPr>
          <p:cNvSpPr txBox="1"/>
          <p:nvPr/>
        </p:nvSpPr>
        <p:spPr>
          <a:xfrm>
            <a:off x="361621" y="2182855"/>
            <a:ext cx="191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A9BB11E-C4A9-85AE-649F-1DDC63642850}"/>
              </a:ext>
            </a:extLst>
          </p:cNvPr>
          <p:cNvSpPr/>
          <p:nvPr/>
        </p:nvSpPr>
        <p:spPr>
          <a:xfrm>
            <a:off x="2744926" y="4023914"/>
            <a:ext cx="1789157" cy="326947"/>
          </a:xfrm>
          <a:prstGeom prst="rect">
            <a:avLst/>
          </a:prstGeom>
          <a:solidFill>
            <a:srgbClr val="F3DBC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Driver Module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59C493A-442A-6CBD-C30C-E380B40251FA}"/>
              </a:ext>
            </a:extLst>
          </p:cNvPr>
          <p:cNvSpPr/>
          <p:nvPr/>
        </p:nvSpPr>
        <p:spPr>
          <a:xfrm>
            <a:off x="2744926" y="4418917"/>
            <a:ext cx="1789158" cy="325078"/>
          </a:xfrm>
          <a:prstGeom prst="rect">
            <a:avLst/>
          </a:prstGeom>
          <a:solidFill>
            <a:srgbClr val="F3DBC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Motor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C646023-44E9-9D47-4138-85E37C160DE3}"/>
              </a:ext>
            </a:extLst>
          </p:cNvPr>
          <p:cNvSpPr/>
          <p:nvPr/>
        </p:nvSpPr>
        <p:spPr>
          <a:xfrm rot="16200000">
            <a:off x="5081824" y="3983811"/>
            <a:ext cx="1128610" cy="391751"/>
          </a:xfrm>
          <a:prstGeom prst="rect">
            <a:avLst/>
          </a:prstGeom>
          <a:solidFill>
            <a:srgbClr val="F3DBC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chemeClr val="tx1"/>
                </a:solidFill>
              </a:rPr>
              <a:t>Distance</a:t>
            </a:r>
            <a:r>
              <a:rPr lang="pt-PT" sz="1200" dirty="0">
                <a:solidFill>
                  <a:schemeClr val="tx1"/>
                </a:solidFill>
              </a:rPr>
              <a:t> Sensor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F9090B7-8AFD-E12C-F660-8F9DBBEB0004}"/>
              </a:ext>
            </a:extLst>
          </p:cNvPr>
          <p:cNvSpPr/>
          <p:nvPr/>
        </p:nvSpPr>
        <p:spPr>
          <a:xfrm>
            <a:off x="2744925" y="3617567"/>
            <a:ext cx="1789158" cy="326947"/>
          </a:xfrm>
          <a:prstGeom prst="rect">
            <a:avLst/>
          </a:prstGeom>
          <a:solidFill>
            <a:srgbClr val="F3DBC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Expansor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3F5E9E9-F293-E23B-8EE9-D8212E341C0C}"/>
              </a:ext>
            </a:extLst>
          </p:cNvPr>
          <p:cNvSpPr/>
          <p:nvPr/>
        </p:nvSpPr>
        <p:spPr>
          <a:xfrm rot="16200000">
            <a:off x="4655257" y="3986861"/>
            <a:ext cx="1128607" cy="385657"/>
          </a:xfrm>
          <a:prstGeom prst="rect">
            <a:avLst/>
          </a:prstGeom>
          <a:solidFill>
            <a:srgbClr val="F3DBC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chemeClr val="tx1"/>
                </a:solidFill>
              </a:rPr>
              <a:t>Touch</a:t>
            </a:r>
            <a:r>
              <a:rPr lang="pt-PT" sz="1200" dirty="0">
                <a:solidFill>
                  <a:schemeClr val="tx1"/>
                </a:solidFill>
              </a:rPr>
              <a:t> Sensor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A9A00E3-A4C9-EC7C-5684-678006F1BEC4}"/>
              </a:ext>
            </a:extLst>
          </p:cNvPr>
          <p:cNvSpPr/>
          <p:nvPr/>
        </p:nvSpPr>
        <p:spPr>
          <a:xfrm rot="16200000">
            <a:off x="4232853" y="3987980"/>
            <a:ext cx="1128606" cy="383424"/>
          </a:xfrm>
          <a:prstGeom prst="rect">
            <a:avLst/>
          </a:prstGeom>
          <a:solidFill>
            <a:srgbClr val="F3DBC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Motor </a:t>
            </a:r>
            <a:r>
              <a:rPr lang="pt-PT" sz="1200" dirty="0" err="1">
                <a:solidFill>
                  <a:schemeClr val="tx1"/>
                </a:solidFill>
              </a:rPr>
              <a:t>Encoder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685867D-2499-971D-08E8-91DD4641AAEB}"/>
              </a:ext>
            </a:extLst>
          </p:cNvPr>
          <p:cNvSpPr/>
          <p:nvPr/>
        </p:nvSpPr>
        <p:spPr>
          <a:xfrm>
            <a:off x="2743200" y="1813495"/>
            <a:ext cx="3667047" cy="326947"/>
          </a:xfrm>
          <a:prstGeom prst="rect">
            <a:avLst/>
          </a:prstGeom>
          <a:solidFill>
            <a:srgbClr val="CEDCE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Movement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9320D64-3B3A-6E5C-25D1-5D32830C04F0}"/>
              </a:ext>
            </a:extLst>
          </p:cNvPr>
          <p:cNvSpPr txBox="1"/>
          <p:nvPr/>
        </p:nvSpPr>
        <p:spPr>
          <a:xfrm>
            <a:off x="2572552" y="1104370"/>
            <a:ext cx="124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i="1" dirty="0">
                <a:solidFill>
                  <a:schemeClr val="accent6">
                    <a:lumMod val="25000"/>
                  </a:schemeClr>
                </a:solidFill>
              </a:rPr>
              <a:t>Robot </a:t>
            </a:r>
            <a:r>
              <a:rPr lang="pt-PT" sz="1100" b="1" i="1" dirty="0" err="1">
                <a:solidFill>
                  <a:schemeClr val="accent6">
                    <a:lumMod val="25000"/>
                  </a:schemeClr>
                </a:solidFill>
              </a:rPr>
              <a:t>Library</a:t>
            </a:r>
            <a:endParaRPr lang="pt-PT" sz="1100" b="1" i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0C5AB78-3BE3-2596-BBC6-0381BDCB0E48}"/>
              </a:ext>
            </a:extLst>
          </p:cNvPr>
          <p:cNvSpPr/>
          <p:nvPr/>
        </p:nvSpPr>
        <p:spPr>
          <a:xfrm>
            <a:off x="2752645" y="2634442"/>
            <a:ext cx="1783002" cy="326947"/>
          </a:xfrm>
          <a:prstGeom prst="rect">
            <a:avLst/>
          </a:prstGeom>
          <a:solidFill>
            <a:srgbClr val="CEDCE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chemeClr val="tx1"/>
                </a:solidFill>
              </a:rPr>
              <a:t>Expander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56D9758-E863-B4D0-0747-9BEE590E825F}"/>
              </a:ext>
            </a:extLst>
          </p:cNvPr>
          <p:cNvSpPr/>
          <p:nvPr/>
        </p:nvSpPr>
        <p:spPr>
          <a:xfrm>
            <a:off x="2752645" y="2220531"/>
            <a:ext cx="1783002" cy="326947"/>
          </a:xfrm>
          <a:prstGeom prst="rect">
            <a:avLst/>
          </a:prstGeom>
          <a:solidFill>
            <a:srgbClr val="CEDCE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Motor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F3FC52A0-7874-3499-A0A2-8A9EB50514D2}"/>
              </a:ext>
            </a:extLst>
          </p:cNvPr>
          <p:cNvSpPr/>
          <p:nvPr/>
        </p:nvSpPr>
        <p:spPr>
          <a:xfrm>
            <a:off x="4627245" y="2220530"/>
            <a:ext cx="1783002" cy="740859"/>
          </a:xfrm>
          <a:prstGeom prst="rect">
            <a:avLst/>
          </a:prstGeom>
          <a:solidFill>
            <a:srgbClr val="CEDCE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Sensor Reading</a:t>
            </a:r>
          </a:p>
        </p:txBody>
      </p:sp>
      <p:pic>
        <p:nvPicPr>
          <p:cNvPr id="36" name="Imagem 35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D0AE06DA-680B-9C94-DC0A-D504D5DB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sp>
        <p:nvSpPr>
          <p:cNvPr id="5" name="Retângulo 24">
            <a:extLst>
              <a:ext uri="{FF2B5EF4-FFF2-40B4-BE49-F238E27FC236}">
                <a16:creationId xmlns:a16="http://schemas.microsoft.com/office/drawing/2014/main" id="{24230D29-E3B4-038D-7935-5F65FE9CF184}"/>
              </a:ext>
            </a:extLst>
          </p:cNvPr>
          <p:cNvSpPr/>
          <p:nvPr/>
        </p:nvSpPr>
        <p:spPr>
          <a:xfrm>
            <a:off x="2738474" y="1405680"/>
            <a:ext cx="3667047" cy="326947"/>
          </a:xfrm>
          <a:prstGeom prst="rect">
            <a:avLst/>
          </a:prstGeom>
          <a:solidFill>
            <a:srgbClr val="CEDCE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Remote Control</a:t>
            </a:r>
          </a:p>
        </p:txBody>
      </p:sp>
      <p:sp>
        <p:nvSpPr>
          <p:cNvPr id="7" name="Retângulo 23">
            <a:extLst>
              <a:ext uri="{FF2B5EF4-FFF2-40B4-BE49-F238E27FC236}">
                <a16:creationId xmlns:a16="http://schemas.microsoft.com/office/drawing/2014/main" id="{D755FC8B-AD30-A154-2C23-402A48A6B3D7}"/>
              </a:ext>
            </a:extLst>
          </p:cNvPr>
          <p:cNvSpPr/>
          <p:nvPr/>
        </p:nvSpPr>
        <p:spPr>
          <a:xfrm rot="16200000">
            <a:off x="5684001" y="4017089"/>
            <a:ext cx="1128610" cy="325194"/>
          </a:xfrm>
          <a:prstGeom prst="rect">
            <a:avLst/>
          </a:prstGeom>
          <a:solidFill>
            <a:srgbClr val="F3DBC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Others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05314-61CF-4E2C-EA5F-0CA19185E6DB}"/>
              </a:ext>
            </a:extLst>
          </p:cNvPr>
          <p:cNvSpPr txBox="1"/>
          <p:nvPr/>
        </p:nvSpPr>
        <p:spPr>
          <a:xfrm>
            <a:off x="5785198" y="3950320"/>
            <a:ext cx="38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667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F1D5083-37DE-050B-9634-BF5457C89C92}"/>
              </a:ext>
            </a:extLst>
          </p:cNvPr>
          <p:cNvGrpSpPr/>
          <p:nvPr/>
        </p:nvGrpSpPr>
        <p:grpSpPr>
          <a:xfrm>
            <a:off x="1244064" y="1285113"/>
            <a:ext cx="6655872" cy="3362675"/>
            <a:chOff x="1244064" y="1285113"/>
            <a:chExt cx="6655872" cy="3362675"/>
          </a:xfrm>
        </p:grpSpPr>
        <p:pic>
          <p:nvPicPr>
            <p:cNvPr id="8" name="Imagem 7" descr="Uma imagem com circuito, Engenharia eletrónica, eletrónica, texto&#10;&#10;Descrição gerada automaticamente">
              <a:extLst>
                <a:ext uri="{FF2B5EF4-FFF2-40B4-BE49-F238E27FC236}">
                  <a16:creationId xmlns:a16="http://schemas.microsoft.com/office/drawing/2014/main" id="{366D32F4-D7B6-CE28-6985-201FB146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244064" y="1285113"/>
              <a:ext cx="6655872" cy="3362675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DA7D5FE-BF93-907F-B0D3-1929ACE0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017760" y="2026912"/>
              <a:ext cx="236240" cy="175275"/>
            </a:xfrm>
            <a:prstGeom prst="rect">
              <a:avLst/>
            </a:prstGeom>
          </p:spPr>
        </p:pic>
      </p:grpSp>
      <p:pic>
        <p:nvPicPr>
          <p:cNvPr id="31" name="Imagem 30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A7F13F78-1976-F3DA-884B-E23B85D1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772" y="2919186"/>
            <a:ext cx="4741766" cy="39280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78D8D7-FEB0-55F3-75D0-1F49303DAB2E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7</a:t>
            </a:r>
          </a:p>
        </p:txBody>
      </p:sp>
      <p:sp>
        <p:nvSpPr>
          <p:cNvPr id="12" name="Google Shape;229;p27">
            <a:extLst>
              <a:ext uri="{FF2B5EF4-FFF2-40B4-BE49-F238E27FC236}">
                <a16:creationId xmlns:a16="http://schemas.microsoft.com/office/drawing/2014/main" id="{02EE53C1-044C-4E50-F1C8-5EC2AE1099F0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4393578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 dirty="0" err="1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Assembly</a:t>
            </a:r>
            <a:endParaRPr lang="pt-PT" sz="2000" b="1" dirty="0">
              <a:solidFill>
                <a:srgbClr val="263238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3" name="Google Shape;222;p26">
            <a:extLst>
              <a:ext uri="{FF2B5EF4-FFF2-40B4-BE49-F238E27FC236}">
                <a16:creationId xmlns:a16="http://schemas.microsoft.com/office/drawing/2014/main" id="{8866D413-5462-F8A5-82C3-857FAE990D33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D19B898-6439-E474-8265-E296CD10422B}"/>
              </a:ext>
            </a:extLst>
          </p:cNvPr>
          <p:cNvSpPr txBox="1"/>
          <p:nvPr/>
        </p:nvSpPr>
        <p:spPr>
          <a:xfrm>
            <a:off x="2877344" y="937848"/>
            <a:ext cx="212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Microcontroller</a:t>
            </a:r>
            <a:r>
              <a:rPr lang="pt-PT" dirty="0"/>
              <a:t> ESP32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9C6C65-0E33-7AD4-D2A7-C12904C21F15}"/>
              </a:ext>
            </a:extLst>
          </p:cNvPr>
          <p:cNvSpPr txBox="1"/>
          <p:nvPr/>
        </p:nvSpPr>
        <p:spPr>
          <a:xfrm>
            <a:off x="3443035" y="4607045"/>
            <a:ext cx="212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Expander</a:t>
            </a:r>
            <a:r>
              <a:rPr lang="pt-PT" dirty="0"/>
              <a:t> PCA9685</a:t>
            </a:r>
          </a:p>
        </p:txBody>
      </p:sp>
      <p:pic>
        <p:nvPicPr>
          <p:cNvPr id="2" name="Imagem 1" descr="Uma imagem com logótipo&#10;&#10;Descrição gerada automaticamente">
            <a:extLst>
              <a:ext uri="{FF2B5EF4-FFF2-40B4-BE49-F238E27FC236}">
                <a16:creationId xmlns:a16="http://schemas.microsoft.com/office/drawing/2014/main" id="{6D3D32BD-62C1-4C80-5C30-BBE1CF958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pic>
        <p:nvPicPr>
          <p:cNvPr id="3" name="Imagem 2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27C9CF02-E4AC-DFD8-53BA-2C23D51A1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36CDE6E-1F89-4F8E-788B-B8CEC7B4298A}"/>
              </a:ext>
            </a:extLst>
          </p:cNvPr>
          <p:cNvSpPr txBox="1"/>
          <p:nvPr/>
        </p:nvSpPr>
        <p:spPr>
          <a:xfrm>
            <a:off x="1230175" y="1063799"/>
            <a:ext cx="1653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Distance</a:t>
            </a:r>
            <a:r>
              <a:rPr lang="pt-PT" dirty="0"/>
              <a:t> Sensor SONAR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AA32F5-7525-E62F-B978-CF417A864650}"/>
              </a:ext>
            </a:extLst>
          </p:cNvPr>
          <p:cNvSpPr txBox="1"/>
          <p:nvPr/>
        </p:nvSpPr>
        <p:spPr>
          <a:xfrm>
            <a:off x="1485043" y="4331237"/>
            <a:ext cx="118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Encoders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56E75B-25B1-8D09-8052-2D2D786E4004}"/>
              </a:ext>
            </a:extLst>
          </p:cNvPr>
          <p:cNvSpPr txBox="1"/>
          <p:nvPr/>
        </p:nvSpPr>
        <p:spPr>
          <a:xfrm>
            <a:off x="6355106" y="1356015"/>
            <a:ext cx="212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Motor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CDC0C5-FA0B-A4E4-899F-F190B41B91A8}"/>
              </a:ext>
            </a:extLst>
          </p:cNvPr>
          <p:cNvSpPr txBox="1"/>
          <p:nvPr/>
        </p:nvSpPr>
        <p:spPr>
          <a:xfrm>
            <a:off x="6370347" y="4120941"/>
            <a:ext cx="212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Motor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FD9A1C-A5E3-3FF8-9B0F-38EC2BA29C8E}"/>
              </a:ext>
            </a:extLst>
          </p:cNvPr>
          <p:cNvSpPr txBox="1"/>
          <p:nvPr/>
        </p:nvSpPr>
        <p:spPr>
          <a:xfrm>
            <a:off x="6824311" y="2751836"/>
            <a:ext cx="212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L298N Motor Driver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52372C5-B02B-0688-2FE5-A94C111C2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260655" y="1558256"/>
            <a:ext cx="1653683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27C9CF02-E4AC-DFD8-53BA-2C23D51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734799" y="-1984991"/>
            <a:ext cx="4741766" cy="3928090"/>
          </a:xfrm>
          <a:prstGeom prst="rect">
            <a:avLst/>
          </a:prstGeom>
        </p:spPr>
      </p:pic>
      <p:pic>
        <p:nvPicPr>
          <p:cNvPr id="31" name="Imagem 30" descr="Uma imagem com preto, monocromático, preto e branco&#10;&#10;Descrição gerada automaticamente">
            <a:extLst>
              <a:ext uri="{FF2B5EF4-FFF2-40B4-BE49-F238E27FC236}">
                <a16:creationId xmlns:a16="http://schemas.microsoft.com/office/drawing/2014/main" id="{A7F13F78-1976-F3DA-884B-E23B85D12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72" y="2919186"/>
            <a:ext cx="4741766" cy="39280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78D8D7-FEB0-55F3-75D0-1F49303DAB2E}"/>
              </a:ext>
            </a:extLst>
          </p:cNvPr>
          <p:cNvSpPr txBox="1"/>
          <p:nvPr/>
        </p:nvSpPr>
        <p:spPr>
          <a:xfrm>
            <a:off x="8749989" y="4795025"/>
            <a:ext cx="44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8</a:t>
            </a:r>
          </a:p>
        </p:txBody>
      </p:sp>
      <p:sp>
        <p:nvSpPr>
          <p:cNvPr id="12" name="Google Shape;229;p27">
            <a:extLst>
              <a:ext uri="{FF2B5EF4-FFF2-40B4-BE49-F238E27FC236}">
                <a16:creationId xmlns:a16="http://schemas.microsoft.com/office/drawing/2014/main" id="{02EE53C1-044C-4E50-F1C8-5EC2AE1099F0}"/>
              </a:ext>
            </a:extLst>
          </p:cNvPr>
          <p:cNvSpPr txBox="1">
            <a:spLocks/>
          </p:cNvSpPr>
          <p:nvPr/>
        </p:nvSpPr>
        <p:spPr>
          <a:xfrm>
            <a:off x="546411" y="494339"/>
            <a:ext cx="4393578" cy="4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2000" b="1" dirty="0">
                <a:solidFill>
                  <a:srgbClr val="263238"/>
                </a:solidFill>
                <a:latin typeface="+mj-lt"/>
                <a:cs typeface="Aharoni" panose="02010803020104030203" pitchFamily="2" charset="-79"/>
              </a:rPr>
              <a:t>Software</a:t>
            </a:r>
          </a:p>
        </p:txBody>
      </p:sp>
      <p:sp>
        <p:nvSpPr>
          <p:cNvPr id="13" name="Google Shape;222;p26">
            <a:extLst>
              <a:ext uri="{FF2B5EF4-FFF2-40B4-BE49-F238E27FC236}">
                <a16:creationId xmlns:a16="http://schemas.microsoft.com/office/drawing/2014/main" id="{8866D413-5462-F8A5-82C3-857FAE990D33}"/>
              </a:ext>
            </a:extLst>
          </p:cNvPr>
          <p:cNvSpPr/>
          <p:nvPr/>
        </p:nvSpPr>
        <p:spPr>
          <a:xfrm>
            <a:off x="636084" y="928025"/>
            <a:ext cx="1914711" cy="99582"/>
          </a:xfrm>
          <a:prstGeom prst="roundRect">
            <a:avLst>
              <a:gd name="adj" fmla="val 50000"/>
            </a:avLst>
          </a:prstGeom>
          <a:solidFill>
            <a:srgbClr val="D55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m 1" descr="Uma imagem com logótipo&#10;&#10;Descrição gerada automaticamente">
            <a:extLst>
              <a:ext uri="{FF2B5EF4-FFF2-40B4-BE49-F238E27FC236}">
                <a16:creationId xmlns:a16="http://schemas.microsoft.com/office/drawing/2014/main" id="{6D3D32BD-62C1-4C80-5C30-BBE1CF958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3" y="54643"/>
            <a:ext cx="1140547" cy="764656"/>
          </a:xfrm>
          <a:prstGeom prst="rect">
            <a:avLst/>
          </a:prstGeom>
        </p:spPr>
      </p:pic>
      <p:pic>
        <p:nvPicPr>
          <p:cNvPr id="7" name="Imagem 6" descr="Uma imagem com símbolo, logótipo, Gráficos, Tipo de letra&#10;&#10;Descrição gerada automaticamente">
            <a:extLst>
              <a:ext uri="{FF2B5EF4-FFF2-40B4-BE49-F238E27FC236}">
                <a16:creationId xmlns:a16="http://schemas.microsoft.com/office/drawing/2014/main" id="{EE59E894-EE00-151B-E428-2823D7746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743" y="2725153"/>
            <a:ext cx="1924008" cy="1924008"/>
          </a:xfrm>
          <a:prstGeom prst="rect">
            <a:avLst/>
          </a:prstGeom>
        </p:spPr>
      </p:pic>
      <p:pic>
        <p:nvPicPr>
          <p:cNvPr id="14" name="Imagem 13" descr="Uma imagem com Gráficos, Tipo de letra, design gráfico, logótipo&#10;&#10;Descrição gerada automaticamente">
            <a:extLst>
              <a:ext uri="{FF2B5EF4-FFF2-40B4-BE49-F238E27FC236}">
                <a16:creationId xmlns:a16="http://schemas.microsoft.com/office/drawing/2014/main" id="{E0D7030F-E018-5533-4FED-F42EB0370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391" y="1275436"/>
            <a:ext cx="1737360" cy="9726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42DBA6-48BA-A113-B3FF-76EA42EAE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1350" y="2908897"/>
            <a:ext cx="2904844" cy="1777187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4D11D2D-B6DF-CBB7-876B-51C8DA816424}"/>
              </a:ext>
            </a:extLst>
          </p:cNvPr>
          <p:cNvGrpSpPr/>
          <p:nvPr/>
        </p:nvGrpSpPr>
        <p:grpSpPr>
          <a:xfrm>
            <a:off x="4878376" y="1297966"/>
            <a:ext cx="1844648" cy="972616"/>
            <a:chOff x="4974951" y="785799"/>
            <a:chExt cx="1380522" cy="727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A6E978-7EB5-C788-A035-014991006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073" t="3304" r="1"/>
            <a:stretch/>
          </p:blipFill>
          <p:spPr>
            <a:xfrm>
              <a:off x="5205985" y="835151"/>
              <a:ext cx="1149488" cy="678547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29F34D6-302D-7AF0-07BE-3E714DEA37C1}"/>
                </a:ext>
              </a:extLst>
            </p:cNvPr>
            <p:cNvSpPr/>
            <p:nvPr/>
          </p:nvSpPr>
          <p:spPr>
            <a:xfrm rot="1445527">
              <a:off x="4974951" y="785799"/>
              <a:ext cx="348189" cy="41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EFCE9CDF-0A30-4E36-9A80-02DBA1767D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1397" y="2152332"/>
            <a:ext cx="378547" cy="4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a:spPr>
      <a:bodyPr/>
      <a:lstStyle/>
      <a:style>
        <a:lnRef idx="2">
          <a:scrgbClr r="0" g="0" b="0"/>
        </a:lnRef>
        <a:fillRef idx="1">
          <a:scrgbClr r="0" g="0" b="0"/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300</Words>
  <Application>Microsoft Office PowerPoint</Application>
  <PresentationFormat>On-screen Show (16:9)</PresentationFormat>
  <Paragraphs>78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Palanquin Dark</vt:lpstr>
      <vt:lpstr>Poppins</vt:lpstr>
      <vt:lpstr>Wingdings</vt:lpstr>
      <vt:lpstr>Poppins Black</vt:lpstr>
      <vt:lpstr>Robotic Workshop by Slidesgo</vt:lpstr>
      <vt:lpstr>Development of a didactic 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robô didático</dc:title>
  <dc:creator>Daniela</dc:creator>
  <cp:lastModifiedBy>Alexandre Figueiredo</cp:lastModifiedBy>
  <cp:revision>43</cp:revision>
  <dcterms:modified xsi:type="dcterms:W3CDTF">2023-05-23T12:53:17Z</dcterms:modified>
</cp:coreProperties>
</file>